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396" r:id="rId5"/>
    <p:sldId id="481" r:id="rId6"/>
    <p:sldId id="398" r:id="rId7"/>
    <p:sldId id="447" r:id="rId8"/>
    <p:sldId id="471" r:id="rId9"/>
    <p:sldId id="492" r:id="rId10"/>
    <p:sldId id="494" r:id="rId11"/>
    <p:sldId id="496" r:id="rId12"/>
    <p:sldId id="495" r:id="rId13"/>
    <p:sldId id="406" r:id="rId14"/>
    <p:sldId id="414" r:id="rId15"/>
    <p:sldId id="467" r:id="rId16"/>
    <p:sldId id="413" r:id="rId17"/>
    <p:sldId id="493" r:id="rId18"/>
    <p:sldId id="468" r:id="rId19"/>
    <p:sldId id="466" r:id="rId20"/>
    <p:sldId id="411" r:id="rId21"/>
    <p:sldId id="415" r:id="rId22"/>
    <p:sldId id="416" r:id="rId23"/>
    <p:sldId id="417" r:id="rId24"/>
    <p:sldId id="475" r:id="rId25"/>
    <p:sldId id="418" r:id="rId26"/>
    <p:sldId id="456" r:id="rId27"/>
    <p:sldId id="469" r:id="rId28"/>
    <p:sldId id="490" r:id="rId29"/>
    <p:sldId id="491" r:id="rId30"/>
    <p:sldId id="352" r:id="rId31"/>
    <p:sldId id="482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398"/>
            <p14:sldId id="447"/>
            <p14:sldId id="471"/>
            <p14:sldId id="492"/>
            <p14:sldId id="494"/>
            <p14:sldId id="496"/>
            <p14:sldId id="495"/>
          </p14:sldIdLst>
        </p14:section>
        <p14:section name="Домашни, изпити, оценяване" id="{DBE78337-BE1C-478A-90A8-DDEDCDD19267}">
          <p14:sldIdLst>
            <p14:sldId id="406"/>
            <p14:sldId id="414"/>
            <p14:sldId id="467"/>
            <p14:sldId id="413"/>
            <p14:sldId id="493"/>
            <p14:sldId id="468"/>
            <p14:sldId id="466"/>
            <p14:sldId id="411"/>
          </p14:sldIdLst>
        </p14:section>
        <p14:section name="Ресурси" id="{6FBB0975-5D7E-4605-A7F7-A56F98E52A63}">
          <p14:sldIdLst>
            <p14:sldId id="415"/>
            <p14:sldId id="416"/>
            <p14:sldId id="417"/>
            <p14:sldId id="475"/>
            <p14:sldId id="418"/>
            <p14:sldId id="456"/>
            <p14:sldId id="469"/>
            <p14:sldId id="490"/>
            <p14:sldId id="491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74" autoAdjust="0"/>
  </p:normalViewPr>
  <p:slideViewPr>
    <p:cSldViewPr snapToGrid="0">
      <p:cViewPr varScale="1">
        <p:scale>
          <a:sx n="92" d="100"/>
          <a:sy n="92" d="100"/>
        </p:scale>
        <p:origin x="491" y="75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6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75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30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7482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164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4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43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5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32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5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Subtitle</a:t>
            </a:r>
            <a:endParaRPr lang="bg-BG"/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/>
              <a:t>Sample source code: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  <a:endParaRPr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Level`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Slide Title</a:t>
            </a:r>
            <a:endParaRPr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/>
              <a:t>Click to Edit Section 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9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hyperlink" Target="https://softuni.b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hyperlink" Target="https://softuni.bg/foru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://www.monodevelo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hyperlink" Target="http://www.introprogramming.info/intro-java-book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/>
              <a:t>Откриване на курса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Основи на програмирането</a:t>
            </a:r>
            <a:r>
              <a:rPr lang="en-US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bg-BG" sz="1800"/>
              <a:t>Софтуерен университет</a:t>
            </a:r>
            <a:endParaRPr lang="en-US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/>
              <a:t>СофтУни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err="1"/>
              <a:t>Трейнърски</a:t>
            </a:r>
            <a:r>
              <a:rPr lang="bg-BG"/>
              <a:t> екип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4" y="1981200"/>
            <a:ext cx="2601785" cy="27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E53B1-9306-4A24-980A-9E79C48DE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4" t="-220" r="11974" b="26017"/>
          <a:stretch/>
        </p:blipFill>
        <p:spPr>
          <a:xfrm>
            <a:off x="8057150" y="2161858"/>
            <a:ext cx="3273552" cy="3475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5612" y="1524000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Антония Атанасова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2800" dirty="0"/>
              <a:t>Опит във </a:t>
            </a:r>
            <a:r>
              <a:rPr lang="en-US" sz="2800" dirty="0"/>
              <a:t>Front-end </a:t>
            </a:r>
            <a:r>
              <a:rPr lang="bg-BG" sz="2800" dirty="0"/>
              <a:t>разработка</a:t>
            </a:r>
            <a:endParaRPr lang="en-US" sz="28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2800" dirty="0"/>
              <a:t>Технически трейнър в СофтУни 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sz="2800" dirty="0"/>
              <a:t>Студент – Софтуерно инженерство в </a:t>
            </a:r>
            <a:br>
              <a:rPr lang="en-US" sz="2800" dirty="0"/>
            </a:br>
            <a:r>
              <a:rPr lang="ru-RU" sz="2800" dirty="0"/>
              <a:t>СофтУни, Бизнес информатика в УНСС</a:t>
            </a:r>
            <a:endParaRPr lang="en-US" sz="28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sz="2800" dirty="0"/>
              <a:t>Свободна практика - дигитален маркетинг /     изработка на уеб сайтове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4007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36859" y="1535875"/>
            <a:ext cx="8434388" cy="5221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Николай Данев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Студент в СофтУни</a:t>
            </a:r>
            <a:endParaRPr lang="en-US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Опит в програмирането с разработка на </a:t>
            </a:r>
            <a:br>
              <a:rPr lang="bg-BG" dirty="0"/>
            </a:br>
            <a:r>
              <a:rPr lang="bg-BG" dirty="0"/>
              <a:t>уеб и игри</a:t>
            </a:r>
            <a:endParaRPr lang="en-US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Стоян Стоянов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Студент в СофтУни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Опит в програмирането с езика </a:t>
            </a:r>
            <a:r>
              <a:rPr lang="en-US" dirty="0"/>
              <a:t>C#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Асистенти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ACDF7-9D95-4AF1-B2B6-D338A8045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1247" y="3888402"/>
            <a:ext cx="2404800" cy="2368085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9151B-B148-451C-98C1-AF4973C2ED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8340" y="1412569"/>
            <a:ext cx="2368800" cy="2199598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27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Домашни, изпити и оценяване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Програмирането се учи с писане,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задачите в клас</a:t>
            </a:r>
            <a:endParaRPr lang="en-US" dirty="0"/>
          </a:p>
          <a:p>
            <a:pPr lvl="1"/>
            <a:r>
              <a:rPr lang="bg-BG" dirty="0"/>
              <a:t>Останалите остават за домашно</a:t>
            </a:r>
            <a:endParaRPr lang="en-US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</a:t>
            </a:r>
            <a:br>
              <a:rPr lang="bg-BG" dirty="0"/>
            </a:br>
            <a:r>
              <a:rPr lang="en-US" dirty="0"/>
              <a:t> </a:t>
            </a:r>
            <a:r>
              <a:rPr lang="en-US" dirty="0">
                <a:hlinkClick r:id="rId3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0612" y="3200400"/>
            <a:ext cx="1695617" cy="169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5ADB8-71D4-48AA-91AF-70801BF271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7</a:t>
            </a:r>
            <a:r>
              <a:rPr lang="bg-BG" dirty="0">
                <a:solidFill>
                  <a:schemeClr val="bg1"/>
                </a:solidFill>
              </a:rPr>
              <a:t> дни </a:t>
            </a:r>
            <a:r>
              <a:rPr lang="bg-BG" dirty="0"/>
              <a:t>след занятието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22 </a:t>
            </a:r>
            <a:r>
              <a:rPr lang="bg-BG" dirty="0">
                <a:solidFill>
                  <a:schemeClr val="bg1"/>
                </a:solidFill>
              </a:rPr>
              <a:t>Септември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bg-BG" dirty="0"/>
              <a:t> 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bg1"/>
                </a:solidFill>
              </a:rPr>
              <a:t>80%</a:t>
            </a:r>
            <a:r>
              <a:rPr lang="bg-BG" dirty="0"/>
              <a:t> от задачите,</a:t>
            </a:r>
            <a:br>
              <a:rPr lang="en-US" dirty="0"/>
            </a:br>
            <a:r>
              <a:rPr lang="bg-BG" dirty="0"/>
              <a:t>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</a:t>
            </a:r>
            <a:r>
              <a:rPr lang="bg-BG" dirty="0">
                <a:solidFill>
                  <a:schemeClr val="bg1"/>
                </a:solidFill>
              </a:rPr>
              <a:t>онлайн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форма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на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 (2)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3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4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/>
              <a:t>Качвате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sz="3200"/>
              <a:t>(</a:t>
            </a:r>
            <a:r>
              <a:rPr lang="bg-BG" sz="3200"/>
              <a:t>програмата)</a:t>
            </a:r>
            <a:endParaRPr lang="en-US" sz="3200">
              <a:cs typeface="Calibri"/>
            </a:endParaRPr>
          </a:p>
          <a:p>
            <a:pPr marL="456565" indent="-456565"/>
            <a:r>
              <a:rPr lang="bg-BG" sz="3200"/>
              <a:t>Програмата се проверява с </a:t>
            </a:r>
            <a:br>
              <a:rPr lang="bg-BG" sz="3200">
                <a:cs typeface="Calibri"/>
              </a:rPr>
            </a:br>
            <a:r>
              <a:rPr lang="bg-BG" sz="3200"/>
              <a:t>поредица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тестове</a:t>
            </a:r>
            <a:endParaRPr lang="bg-BG" sz="320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r>
              <a:rPr lang="bg-BG" sz="3200"/>
              <a:t>За всеки успешен </a:t>
            </a:r>
            <a:br>
              <a:rPr lang="bg-BG" sz="3200">
                <a:cs typeface="Calibri"/>
              </a:rPr>
            </a:br>
            <a:r>
              <a:rPr lang="bg-BG" sz="3200"/>
              <a:t>тест получавате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sz="320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endParaRPr lang="bg-BG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b="0"/>
              <a:t>Как работи тестването в</a:t>
            </a:r>
            <a:r>
              <a:rPr lang="en-US" sz="3950" b="0"/>
              <a:t> Judge </a:t>
            </a:r>
            <a:r>
              <a:rPr lang="bg-BG" sz="3950" b="0"/>
              <a:t>системата</a:t>
            </a:r>
            <a:r>
              <a:rPr lang="en-US" sz="3950" b="0"/>
              <a:t>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14" y="2639146"/>
            <a:ext cx="6554180" cy="3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Онлайн практически изпит</a:t>
            </a:r>
            <a:endParaRPr 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Курсът "Основи на програмирането" завършва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с онлайн практически изпит – </a:t>
            </a:r>
            <a:r>
              <a:rPr lang="bg-BG" dirty="0">
                <a:solidFill>
                  <a:schemeClr val="bg1"/>
                </a:solidFill>
              </a:rPr>
              <a:t>3 и 4 Ноември</a:t>
            </a: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– </a:t>
            </a:r>
            <a:r>
              <a:rPr lang="bg-BG" sz="2200" dirty="0">
                <a:solidFill>
                  <a:schemeClr val="bg1"/>
                </a:solidFill>
              </a:rPr>
              <a:t>17 Септември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bg-BG" sz="22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while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for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434171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Резултати от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Повтаряне на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Резултати от приемен изпит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8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4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16" y="999650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4057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29892" y="189382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18850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3200" b="1" dirty="0"/>
                <a:t>Изпит </a:t>
              </a:r>
              <a:br>
                <a:rPr lang="bg-BG" sz="3200" b="1" dirty="0"/>
              </a:br>
              <a:r>
                <a:rPr lang="bg-BG" sz="3200" b="1" dirty="0"/>
                <a:t>90%</a:t>
              </a:r>
              <a:endParaRPr lang="en-US" sz="32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2706" y="1050659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bg-BG" sz="3200" b="1" dirty="0"/>
              <a:t>10%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45E22-8E70-4F38-81B9-83506DD89E5D}"/>
              </a:ext>
            </a:extLst>
          </p:cNvPr>
          <p:cNvGrpSpPr/>
          <p:nvPr/>
        </p:nvGrpSpPr>
        <p:grpSpPr>
          <a:xfrm rot="11515785">
            <a:off x="7912518" y="3245511"/>
            <a:ext cx="3232367" cy="2185029"/>
            <a:chOff x="1203139" y="3166925"/>
            <a:chExt cx="3232367" cy="21850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E44EA58-F81F-4EDD-B2CA-0100C8A43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726808" y="2643256"/>
              <a:ext cx="2185029" cy="32323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82F45E-560E-4CFD-9D9D-F462410FEDA6}"/>
                </a:ext>
              </a:extLst>
            </p:cNvPr>
            <p:cNvSpPr txBox="1"/>
            <p:nvPr/>
          </p:nvSpPr>
          <p:spPr>
            <a:xfrm rot="10135015">
              <a:off x="1606799" y="3609066"/>
              <a:ext cx="1439044" cy="10598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 lnSpcReduction="10000"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3200" b="1" dirty="0"/>
                <a:t>Форум </a:t>
              </a:r>
              <a:br>
                <a:rPr lang="bg-BG" sz="3200" b="1" dirty="0"/>
              </a:br>
              <a:r>
                <a:rPr lang="bg-BG" sz="3200" b="1" dirty="0"/>
                <a:t>10%</a:t>
              </a:r>
              <a:endParaRPr lang="en-US" sz="32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69678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Цели на курса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Учебна програма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Преподаватели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Изпити</a:t>
            </a:r>
            <a:r>
              <a:rPr lang="en-US"/>
              <a:t> </a:t>
            </a:r>
            <a:r>
              <a:rPr lang="bg-BG"/>
              <a:t>и оценяване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Учебни ресурси</a:t>
            </a:r>
            <a:endParaRPr lang="en-US"/>
          </a:p>
          <a:p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Какво ни трябва за курса</a:t>
            </a:r>
            <a:r>
              <a:rPr lang="en-US"/>
              <a:t>?</a:t>
            </a:r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Официален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/>
              <a:t> на курса "Основи на програмирането"</a:t>
            </a:r>
            <a:r>
              <a:rPr lang="en-US"/>
              <a:t>:</a:t>
            </a:r>
          </a:p>
          <a:p>
            <a:pPr lvl="1"/>
            <a:endParaRPr lang="en-US" sz="2900"/>
          </a:p>
          <a:p>
            <a:pPr>
              <a:spcBef>
                <a:spcPts val="3600"/>
              </a:spcBef>
            </a:pPr>
            <a:r>
              <a:rPr lang="bg-BG" sz="3200"/>
              <a:t>Влизайте редовно във </a:t>
            </a:r>
            <a:r>
              <a:rPr lang="bg-BG" sz="3200">
                <a:solidFill>
                  <a:schemeClr val="bg1"/>
                </a:solidFill>
              </a:rPr>
              <a:t>форума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/>
              <a:t>:</a:t>
            </a:r>
          </a:p>
          <a:p>
            <a:pPr lvl="1">
              <a:buClr>
                <a:schemeClr val="tx1"/>
              </a:buClr>
            </a:pPr>
            <a:r>
              <a:rPr lang="bg-BG">
                <a:solidFill>
                  <a:schemeClr val="bg1"/>
                </a:solidFill>
              </a:rPr>
              <a:t>Обсъждайте</a:t>
            </a:r>
            <a:r>
              <a:rPr lang="bg-BG"/>
              <a:t> </a:t>
            </a:r>
            <a:r>
              <a:rPr lang="bg-BG">
                <a:solidFill>
                  <a:schemeClr val="bg1"/>
                </a:solidFill>
              </a:rPr>
              <a:t>задачите</a:t>
            </a:r>
            <a:r>
              <a:rPr lang="bg-BG"/>
              <a:t> с колеги</a:t>
            </a:r>
            <a:endParaRPr lang="en-US"/>
          </a:p>
          <a:p>
            <a:pPr lvl="1"/>
            <a:r>
              <a:rPr lang="bg-BG"/>
              <a:t>Намирайте </a:t>
            </a:r>
            <a:r>
              <a:rPr lang="bg-BG">
                <a:solidFill>
                  <a:schemeClr val="bg1"/>
                </a:solidFill>
              </a:rPr>
              <a:t>решения</a:t>
            </a:r>
            <a:r>
              <a:rPr lang="bg-BG"/>
              <a:t> на всички задачи</a:t>
            </a:r>
            <a:endParaRPr lang="en-US"/>
          </a:p>
          <a:p>
            <a:pPr lvl="1"/>
            <a:r>
              <a:rPr lang="bg-BG"/>
              <a:t>Споделяйте </a:t>
            </a:r>
            <a:r>
              <a:rPr lang="bg-BG">
                <a:solidFill>
                  <a:schemeClr val="bg1"/>
                </a:solidFill>
              </a:rPr>
              <a:t>код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решения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идеи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проблеми</a:t>
            </a:r>
            <a:endParaRPr lang="en-US" sz="3100">
              <a:solidFill>
                <a:schemeClr val="bg1"/>
              </a:solidFill>
            </a:endParaRPr>
          </a:p>
          <a:p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Сайт на курса и материали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59812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44" y="3200400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Всички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/>
              <a:t>и други </a:t>
            </a:r>
            <a:br>
              <a:rPr lang="bg-BG"/>
            </a:br>
            <a:r>
              <a:rPr lang="bg-BG"/>
              <a:t>материали са отворени с публичен достъп</a:t>
            </a:r>
            <a:endParaRPr lang="en-US"/>
          </a:p>
          <a:p>
            <a:pPr lvl="1"/>
            <a:r>
              <a:rPr lang="bg-BG"/>
              <a:t>Посетете сайта на вашия курс, за да ги изтеглите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Слайдове, видео, домашни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3528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38100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"Въведение в програмирането със </a:t>
            </a:r>
            <a:r>
              <a:rPr lang="en-US"/>
              <a:t>C#</a:t>
            </a:r>
            <a:r>
              <a:rPr lang="bg-BG"/>
              <a:t>"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17812" y="16764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ISBN 978-619-00-0636-7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csharp-book.softuni.bg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B24A20E-E177-45EA-9A7F-24EB497B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3" y="2211355"/>
            <a:ext cx="2241319" cy="30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55" y="100750"/>
            <a:ext cx="9637857" cy="882654"/>
          </a:xfrm>
        </p:spPr>
        <p:txBody>
          <a:bodyPr>
            <a:normAutofit/>
          </a:bodyPr>
          <a:lstStyle/>
          <a:p>
            <a:r>
              <a:rPr lang="bg-BG"/>
              <a:t>"Въведение в програмирането със </a:t>
            </a:r>
            <a:r>
              <a:rPr lang="en-US"/>
              <a:t>C#</a:t>
            </a:r>
            <a:r>
              <a:rPr lang="bg-BG"/>
              <a:t>"</a:t>
            </a:r>
            <a:r>
              <a:rPr lang="en-US"/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2425" y="1041400"/>
            <a:ext cx="9296400" cy="446405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/>
              <a:t>Учебник по основи на програмирането</a:t>
            </a:r>
            <a:endParaRPr lang="en-US"/>
          </a:p>
          <a:p>
            <a:pPr marL="533400" lvl="1" indent="-266700"/>
            <a:r>
              <a:rPr lang="en-US"/>
              <a:t>"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/>
              <a:t>", </a:t>
            </a:r>
            <a:r>
              <a:rPr lang="bg-BG"/>
              <a:t>Светлин Наков и колектив</a:t>
            </a:r>
            <a:r>
              <a:rPr lang="en-US"/>
              <a:t>, 2015, ISBN 9789544005276</a:t>
            </a:r>
          </a:p>
          <a:p>
            <a:pPr marL="533400" lvl="1" indent="-266700"/>
            <a:r>
              <a:rPr lang="bg-BG"/>
              <a:t>Налични са българска и английска версия</a:t>
            </a:r>
            <a:r>
              <a:rPr lang="en-US"/>
              <a:t> (</a:t>
            </a:r>
            <a:r>
              <a:rPr lang="bg-BG"/>
              <a:t>в </a:t>
            </a:r>
            <a:r>
              <a:rPr lang="en-US"/>
              <a:t>PDF,</a:t>
            </a:r>
            <a:r>
              <a:rPr lang="bg-BG"/>
              <a:t> </a:t>
            </a:r>
            <a:r>
              <a:rPr lang="en-US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/>
              <a:t> и други формати</a:t>
            </a:r>
            <a:r>
              <a:rPr lang="en-US"/>
              <a:t>)</a:t>
            </a:r>
          </a:p>
          <a:p>
            <a:pPr marL="533400" lvl="1" indent="-266700"/>
            <a:r>
              <a:rPr lang="bg-BG"/>
              <a:t>Свободно изтегляне от</a:t>
            </a:r>
            <a:r>
              <a:rPr lang="en-US"/>
              <a:t>: </a:t>
            </a:r>
            <a:r>
              <a:rPr lang="en-US">
                <a:hlinkClick r:id="rId2"/>
              </a:rPr>
              <a:t>introprogramming.info</a:t>
            </a:r>
            <a:endParaRPr lang="bg-BG"/>
          </a:p>
          <a:p>
            <a:pPr marL="533400" lvl="1" indent="-266700"/>
            <a:r>
              <a:rPr lang="bg-BG"/>
              <a:t>Хартиено копие </a:t>
            </a:r>
            <a:r>
              <a:rPr lang="bg-BG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>
              <a:hlinkClick r:id="rId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483535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/>
              <a:t>В курса се обхващат първите 6 глави (до цикли), останалата част от книгата се покрива в курса </a:t>
            </a:r>
            <a:r>
              <a:rPr lang="en-US" sz="3200"/>
              <a:t>Programming Fundamentals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1BE7A6D-9EDE-40CD-9276-496DD87BE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" y="1983645"/>
            <a:ext cx="219317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/>
              <a:t>Софтуер за обучението в настоящия курс</a:t>
            </a:r>
            <a:r>
              <a:rPr lang="en-US"/>
              <a:t>:</a:t>
            </a:r>
          </a:p>
          <a:p>
            <a:pPr lvl="1">
              <a:lnSpc>
                <a:spcPct val="110000"/>
              </a:lnSpc>
            </a:pPr>
            <a:r>
              <a:rPr lang="en-US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>
                <a:hlinkClick r:id="rId3"/>
              </a:rPr>
              <a:t>Visual Studio Community 2017</a:t>
            </a:r>
            <a:r>
              <a:rPr lang="en-US"/>
              <a:t> (</a:t>
            </a:r>
            <a:r>
              <a:rPr lang="bg-BG"/>
              <a:t>безплатна версия на </a:t>
            </a:r>
            <a:r>
              <a:rPr lang="en-US"/>
              <a:t>VS 201</a:t>
            </a:r>
            <a:r>
              <a:rPr lang="bg-BG"/>
              <a:t>7</a:t>
            </a:r>
            <a:r>
              <a:rPr lang="en-US"/>
              <a:t>)</a:t>
            </a:r>
          </a:p>
          <a:p>
            <a:pPr lvl="2">
              <a:lnSpc>
                <a:spcPct val="110000"/>
              </a:lnSpc>
            </a:pPr>
            <a:r>
              <a:rPr lang="en-US"/>
              <a:t>Visual Studio 201</a:t>
            </a:r>
            <a:r>
              <a:rPr lang="bg-BG"/>
              <a:t>5</a:t>
            </a:r>
            <a:r>
              <a:rPr lang="en-US"/>
              <a:t> / 201</a:t>
            </a:r>
            <a:r>
              <a:rPr lang="bg-BG"/>
              <a:t>3</a:t>
            </a:r>
            <a:r>
              <a:rPr lang="en-US"/>
              <a:t> / 201</a:t>
            </a:r>
            <a:r>
              <a:rPr lang="bg-BG"/>
              <a:t>2</a:t>
            </a:r>
            <a:r>
              <a:rPr lang="en-US"/>
              <a:t> </a:t>
            </a:r>
            <a:r>
              <a:rPr lang="bg-BG"/>
              <a:t>също може </a:t>
            </a:r>
            <a:br>
              <a:rPr lang="bg-BG"/>
            </a:br>
            <a:r>
              <a:rPr lang="bg-BG"/>
              <a:t>(но не се препоръчва)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bg-BG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err="1">
                <a:hlinkClick r:id="rId4"/>
              </a:rPr>
              <a:t>MonoDevelop</a:t>
            </a:r>
            <a:r>
              <a:rPr lang="en-US"/>
              <a:t> (</a:t>
            </a:r>
            <a:r>
              <a:rPr lang="bg-BG"/>
              <a:t>за </a:t>
            </a:r>
            <a:r>
              <a:rPr lang="en-US"/>
              <a:t>Mac,</a:t>
            </a:r>
            <a:r>
              <a:rPr lang="bg-BG"/>
              <a:t> </a:t>
            </a:r>
            <a:r>
              <a:rPr lang="en-US"/>
              <a:t>Linux</a:t>
            </a:r>
            <a:r>
              <a:rPr lang="bg-BG"/>
              <a:t> и </a:t>
            </a:r>
            <a:r>
              <a:rPr lang="en-US"/>
              <a:t>Windows)</a:t>
            </a:r>
            <a:endParaRPr lang="bg-BG"/>
          </a:p>
          <a:p>
            <a:pPr lvl="2">
              <a:lnSpc>
                <a:spcPct val="110000"/>
              </a:lnSpc>
            </a:pPr>
            <a:r>
              <a:rPr lang="en-US" err="1">
                <a:hlinkClick r:id="rId5"/>
              </a:rPr>
              <a:t>.Net</a:t>
            </a:r>
            <a:r>
              <a:rPr lang="en-US">
                <a:hlinkClick r:id="rId5"/>
              </a:rPr>
              <a:t> Fiddle</a:t>
            </a:r>
            <a:r>
              <a:rPr lang="en-US"/>
              <a:t> </a:t>
            </a:r>
            <a:r>
              <a:rPr lang="bg-BG"/>
              <a:t>(директно в браузър)</a:t>
            </a:r>
            <a:endParaRPr lang="en-US"/>
          </a:p>
          <a:p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004" y="3824650"/>
            <a:ext cx="3513333" cy="990600"/>
          </a:xfrm>
          <a:prstGeom prst="roundRect">
            <a:avLst>
              <a:gd name="adj" fmla="val 3842"/>
            </a:avLst>
          </a:prstGeom>
          <a:ln w="6350">
            <a:solidFill>
              <a:schemeClr val="tx1">
                <a:alpha val="70000"/>
              </a:schemeClr>
            </a:solidFill>
          </a:ln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1812" y="5486400"/>
            <a:ext cx="3513334" cy="823700"/>
          </a:xfrm>
          <a:prstGeom prst="roundRect">
            <a:avLst>
              <a:gd name="adj" fmla="val 3842"/>
            </a:avLst>
          </a:prstGeom>
          <a:ln w="6350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Настоящият курс </a:t>
            </a:r>
            <a:r>
              <a:rPr lang="en-US"/>
              <a:t>(</a:t>
            </a:r>
            <a:r>
              <a:rPr lang="bg-BG"/>
              <a:t>слайдове</a:t>
            </a:r>
            <a:r>
              <a:rPr lang="en-US"/>
              <a:t>, </a:t>
            </a:r>
            <a:r>
              <a:rPr lang="bg-BG"/>
              <a:t>примери</a:t>
            </a:r>
            <a:r>
              <a:rPr lang="en-US"/>
              <a:t>, </a:t>
            </a:r>
            <a:r>
              <a:rPr lang="bg-BG"/>
              <a:t>видео</a:t>
            </a:r>
            <a:r>
              <a:rPr lang="en-US"/>
              <a:t>, </a:t>
            </a:r>
            <a:r>
              <a:rPr lang="bg-BG"/>
              <a:t>задачи и др.</a:t>
            </a:r>
            <a:r>
              <a:rPr lang="en-US"/>
              <a:t>)</a:t>
            </a:r>
            <a:r>
              <a:rPr lang="bg-BG"/>
              <a:t> се разпространяват под свободен лиценз </a:t>
            </a:r>
            <a:r>
              <a:rPr lang="en-US"/>
              <a:t>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</a:t>
            </a:r>
            <a:endParaRPr lang="bg-BG"/>
          </a:p>
          <a:p>
            <a:endParaRPr lang="bg-BG" sz="2400"/>
          </a:p>
          <a:p>
            <a:endParaRPr lang="bg-BG" sz="2400"/>
          </a:p>
          <a:p>
            <a:endParaRPr lang="bg-BG" sz="2400"/>
          </a:p>
          <a:p>
            <a:endParaRPr lang="bg-BG" sz="2400"/>
          </a:p>
          <a:p>
            <a:pPr>
              <a:spcBef>
                <a:spcPts val="1800"/>
              </a:spcBef>
            </a:pPr>
            <a:r>
              <a:rPr lang="bg-BG" sz="2400"/>
              <a:t>Благодарности</a:t>
            </a:r>
            <a:r>
              <a:rPr lang="en-US" sz="2400"/>
              <a:t>: </a:t>
            </a:r>
            <a:r>
              <a:rPr lang="bg-BG" sz="2400"/>
              <a:t>настоящият материал може да съдържа части от следните източници</a:t>
            </a:r>
            <a:endParaRPr lang="en-US" sz="2400"/>
          </a:p>
          <a:p>
            <a:pPr lvl="1"/>
            <a:r>
              <a:rPr lang="bg-BG" sz="2000"/>
              <a:t>Книга </a:t>
            </a:r>
            <a:r>
              <a:rPr lang="en-US" sz="2000"/>
              <a:t>"</a:t>
            </a:r>
            <a:r>
              <a:rPr lang="bg-BG" sz="2000">
                <a:hlinkClick r:id="rId4"/>
              </a:rPr>
              <a:t>Основи на програмирането със Java</a:t>
            </a:r>
            <a:r>
              <a:rPr lang="en-US" sz="2000">
                <a:hlinkClick r:id="rId5"/>
              </a:rPr>
              <a:t>"</a:t>
            </a:r>
            <a:r>
              <a:rPr lang="bg-BG" sz="2000"/>
              <a:t> от Светлин Наков и колектив с лиценз</a:t>
            </a:r>
            <a:r>
              <a:rPr lang="en-US" sz="2000"/>
              <a:t> </a:t>
            </a:r>
            <a:r>
              <a:rPr lang="en-US" sz="2000">
                <a:hlinkClick r:id="rId6"/>
              </a:rPr>
              <a:t>CC-BY-SA</a:t>
            </a:r>
            <a:endParaRPr lang="bg-BG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Лиценз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Цели на курса и учебна програма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97FDE-3573-4565-B412-F563AF2C6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32" y="1447800"/>
            <a:ext cx="2278160" cy="2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Обучения в СофтУни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/>
              <a:t>Курсът </a:t>
            </a:r>
            <a:r>
              <a:rPr lang="en-US"/>
              <a:t>"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/>
              <a:t>"</a:t>
            </a:r>
            <a:r>
              <a:rPr lang="bg-BG"/>
              <a:t> дава</a:t>
            </a:r>
            <a:r>
              <a:rPr lang="en-US"/>
              <a:t>:</a:t>
            </a:r>
          </a:p>
          <a:p>
            <a:pPr lvl="1">
              <a:lnSpc>
                <a:spcPct val="100000"/>
              </a:lnSpc>
            </a:pPr>
            <a:r>
              <a:rPr lang="bg-BG"/>
              <a:t>Въведение в един от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/>
              <a:t>Познания върху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основни концепции</a:t>
            </a:r>
            <a:r>
              <a:rPr lang="bg-BG"/>
              <a:t> от </a:t>
            </a:r>
            <a:br>
              <a:rPr lang="bg-BG"/>
            </a:br>
            <a:r>
              <a:rPr lang="bg-BG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/>
              <a:t>Базово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/>
              <a:t>Първа крачка в един нов,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вълнуващ</a:t>
            </a:r>
            <a:r>
              <a:rPr lang="bg-BG"/>
              <a:t> свят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Цели на курса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03" y="2133600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Откриване на курса.</a:t>
            </a:r>
            <a:br>
              <a:rPr lang="en-US" dirty="0"/>
            </a:br>
            <a:r>
              <a:rPr lang="bg-BG" dirty="0"/>
              <a:t>Първи стъпки в 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</a:t>
            </a:r>
            <a:r>
              <a:rPr lang="bg-BG" dirty="0"/>
              <a:t>пресмятания</a:t>
            </a:r>
            <a:r>
              <a:rPr lang="ru-RU" dirty="0"/>
              <a:t>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Условни конструкции</a:t>
            </a:r>
            <a:r>
              <a:rPr lang="ru-RU" dirty="0"/>
              <a:t> (</a:t>
            </a:r>
            <a:r>
              <a:rPr lang="en-US" dirty="0"/>
              <a:t>if </a:t>
            </a:r>
            <a:r>
              <a:rPr lang="bg-BG" dirty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Вложени условни конструкции </a:t>
            </a:r>
            <a:r>
              <a:rPr lang="ru-RU" dirty="0"/>
              <a:t>(</a:t>
            </a:r>
            <a:r>
              <a:rPr lang="bg-BG" dirty="0"/>
              <a:t>вложени</a:t>
            </a:r>
            <a:r>
              <a:rPr lang="ru-RU" dirty="0"/>
              <a:t> </a:t>
            </a:r>
            <a:r>
              <a:rPr lang="en-US" dirty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while</a:t>
            </a:r>
            <a:r>
              <a:rPr lang="en-US" dirty="0"/>
              <a:t>-</a:t>
            </a:r>
            <a:r>
              <a:rPr lang="bg-BG" dirty="0"/>
              <a:t>цикъл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30000"/>
              </a:lnSpc>
              <a:buNone/>
            </a:pP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Учебна програма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3276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en-US" dirty="0">
                <a:latin typeface="Consolas" panose="020B0609020204030204" pitchFamily="49" charset="0"/>
              </a:rPr>
              <a:t>for</a:t>
            </a:r>
            <a:r>
              <a:rPr lang="bg-BG" dirty="0"/>
              <a:t>-цикъл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Вложени</a:t>
            </a:r>
            <a:r>
              <a:rPr lang="ru-RU" dirty="0"/>
              <a:t>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Онлайн практически </a:t>
            </a:r>
            <a:r>
              <a:rPr lang="bg-BG" dirty="0"/>
              <a:t>приемен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Учебна програма</a:t>
            </a:r>
            <a:r>
              <a:rPr lang="en-US"/>
              <a:t>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26" y="31242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1790978"/>
          </a:xfrm>
        </p:spPr>
        <p:txBody>
          <a:bodyPr/>
          <a:lstStyle/>
          <a:p>
            <a:r>
              <a:rPr lang="bg-BG" dirty="0"/>
              <a:t>Преподаватели и асистенти в курса</a:t>
            </a:r>
          </a:p>
        </p:txBody>
      </p:sp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5612" y="1524000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Ивайло Димитров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Трейнър в СофтУни</a:t>
            </a:r>
          </a:p>
          <a:p>
            <a:pPr marL="1218713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/>
              <a:t>Front-End Development</a:t>
            </a:r>
          </a:p>
          <a:p>
            <a:pPr marL="1218713" lvl="3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/>
              <a:t>JS Core</a:t>
            </a:r>
            <a:endParaRPr lang="bg-BG" sz="30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Интереси в областта на </a:t>
            </a:r>
            <a:br>
              <a:rPr lang="bg-BG" sz="3200" dirty="0"/>
            </a:br>
            <a:r>
              <a:rPr lang="en-US" sz="3200" dirty="0"/>
              <a:t>.NET </a:t>
            </a:r>
            <a:r>
              <a:rPr lang="bg-BG" sz="3200" dirty="0"/>
              <a:t>разработката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Опит като системен администратор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ACDF7-9D95-4AF1-B2B6-D338A8045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012" y="2133600"/>
            <a:ext cx="3276600" cy="3509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5612" y="1524000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Васил Инджев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/>
              <a:t>.NET </a:t>
            </a:r>
            <a:r>
              <a:rPr lang="bg-BG" sz="3000" dirty="0"/>
              <a:t>разработчик и </a:t>
            </a:r>
            <a:r>
              <a:rPr lang="en-US" sz="3000" dirty="0"/>
              <a:t>R&amp;D</a:t>
            </a:r>
            <a:r>
              <a:rPr lang="bg-BG" sz="3000" dirty="0"/>
              <a:t> консултант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Бивш студент на СофтУни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Преподавател в курсовете </a:t>
            </a:r>
            <a:br>
              <a:rPr lang="en-US" dirty="0"/>
            </a:br>
            <a:r>
              <a:rPr lang="en-US" dirty="0"/>
              <a:t>Programming Basics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Интереси в областта на спорта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ACDF7-9D95-4AF1-B2B6-D338A8045A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250041"/>
            <a:ext cx="327660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Custom</PresentationFormat>
  <Paragraphs>216</Paragraphs>
  <Slides>30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Основи на програмирането </vt:lpstr>
      <vt:lpstr>Съдържание</vt:lpstr>
      <vt:lpstr>PowerPoint Presentation</vt:lpstr>
      <vt:lpstr>Цели на курса</vt:lpstr>
      <vt:lpstr>Учебна програма</vt:lpstr>
      <vt:lpstr>Учебна програма (2)</vt:lpstr>
      <vt:lpstr>PowerPoint Presentation</vt:lpstr>
      <vt:lpstr>Преподаватели</vt:lpstr>
      <vt:lpstr>Преподаватели</vt:lpstr>
      <vt:lpstr>Преподаватели</vt:lpstr>
      <vt:lpstr>Асистенти</vt:lpstr>
      <vt:lpstr>PowerPoint Presentation</vt:lpstr>
      <vt:lpstr>Упражнения и домашни</vt:lpstr>
      <vt:lpstr>Упражнения и домашни (2)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Резултати от приемен изпит</vt:lpstr>
      <vt:lpstr>PowerPoint Presentation</vt:lpstr>
      <vt:lpstr>PowerPoint Presentation</vt:lpstr>
      <vt:lpstr>Сайт на курса и материали</vt:lpstr>
      <vt:lpstr>Слайдове, видео, домашни</vt:lpstr>
      <vt:lpstr>"Въведение в програмирането със C#"</vt:lpstr>
      <vt:lpstr>"Въведение в програмирането със C#"(2)</vt:lpstr>
      <vt:lpstr>Препоръчителен софтуер</vt:lpstr>
      <vt:lpstr>PowerPoint Presentation</vt:lpstr>
      <vt:lpstr>СофтУни диамантени партньори</vt:lpstr>
      <vt:lpstr>СофтУни диамантени партньори</vt:lpstr>
      <vt:lpstr>Лиценз</vt:lpstr>
      <vt:lpstr>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creator/>
  <cp:keywords>Sofware University, SoftUni, programming, coding, software development, education, training, course, курс, програмиране, кодене, кодиране, СофтУни</cp:keywords>
  <cp:revision>1</cp:revision>
  <dcterms:modified xsi:type="dcterms:W3CDTF">2018-09-01T09:49:15Z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